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CC89ED-A7BD-4DA5-8DBE-ADEDF7420318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31807-8625-4F75-A925-4E193524E0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129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9927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2192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7209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24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186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595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776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5158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4646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5206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9526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30330-15D3-4385-AD3C-A314F9450A54}" type="datetimeFigureOut">
              <a:rPr lang="ru-RU" smtClean="0"/>
              <a:t>17.03.2023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605366-2787-4174-B5DF-BD57ECF529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9397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2" cy="685800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Командный кейс №9 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  <a:r>
              <a:rPr lang="ru-RU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Классификатор по тематикам интернет ресурсов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”</a:t>
            </a:r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 smtClean="0"/>
              <a:t>Ученики 10 А класса</a:t>
            </a:r>
          </a:p>
          <a:p>
            <a:r>
              <a:rPr lang="ru-RU" dirty="0" smtClean="0"/>
              <a:t>Гончаров Алексей</a:t>
            </a:r>
          </a:p>
          <a:p>
            <a:r>
              <a:rPr lang="ru-RU" dirty="0" smtClean="0"/>
              <a:t>Игнатьев Артём</a:t>
            </a:r>
          </a:p>
          <a:p>
            <a:r>
              <a:rPr lang="ru-RU" dirty="0" smtClean="0"/>
              <a:t>Кулакова Алёна</a:t>
            </a:r>
          </a:p>
          <a:p>
            <a:r>
              <a:rPr lang="ru-RU" dirty="0" smtClean="0"/>
              <a:t>Лаврентьева Арина</a:t>
            </a:r>
          </a:p>
        </p:txBody>
      </p:sp>
    </p:spTree>
    <p:extLst>
      <p:ext uri="{BB962C8B-B14F-4D97-AF65-F5344CB8AC3E}">
        <p14:creationId xmlns:p14="http://schemas.microsoft.com/office/powerpoint/2010/main" val="216775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13191" y="158982"/>
            <a:ext cx="7215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Анализ</a:t>
            </a:r>
            <a:r>
              <a:rPr lang="en-US" sz="3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36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технических</a:t>
            </a:r>
            <a:r>
              <a:rPr lang="en-US" sz="3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36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требований</a:t>
            </a:r>
            <a:endParaRPr lang="ru-RU" sz="3600" b="1" dirty="0">
              <a:ln w="10160">
                <a:solidFill>
                  <a:schemeClr val="accent5"/>
                </a:solidFill>
                <a:prstDash val="solid"/>
              </a:ln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9010" y="850784"/>
            <a:ext cx="11543607" cy="59708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Язык программирования: </a:t>
            </a:r>
            <a:r>
              <a:rPr lang="ru-RU" sz="28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Python</a:t>
            </a:r>
            <a:r>
              <a:rPr lang="ru-RU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Библиотека </a:t>
            </a:r>
            <a:r>
              <a:rPr lang="ru-RU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для машинного обучения: </a:t>
            </a:r>
            <a:r>
              <a:rPr lang="ru-RU" sz="28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Scikit-learn</a:t>
            </a:r>
            <a:r>
              <a:rPr lang="ru-RU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Набор </a:t>
            </a:r>
            <a:r>
              <a:rPr lang="ru-RU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данных для обучения и тестирования модели</a:t>
            </a:r>
            <a:r>
              <a:rPr lang="ru-RU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Модель, которая использует </a:t>
            </a:r>
            <a:r>
              <a:rPr lang="en-US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SVM(</a:t>
            </a:r>
            <a:r>
              <a:rPr lang="ru-RU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метод опорных векторов</a:t>
            </a:r>
            <a:r>
              <a:rPr lang="en-US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)</a:t>
            </a:r>
            <a:r>
              <a:rPr lang="ru-RU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алгоритм.</a:t>
            </a:r>
            <a:endParaRPr lang="ru-RU" sz="28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Функции для предобработки данных, включая преобразование текста в числовой формат и нормализацию данных.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Функции для обучения модели на наборе данных и сохранения модели для последующего использования.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Функции для загрузки сохраненной модели и использования ее для классификации новых данных.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Тесты для проверки правильности работы программы и ее производительности</a:t>
            </a:r>
            <a:r>
              <a:rPr lang="ru-RU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3302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8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 contrast="18000"/>
                    </a14:imgEffect>
                  </a14:imgLayer>
                </a14:imgProps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9815" y="56978"/>
            <a:ext cx="12444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Структурная и функциональная схемы программного продукта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0400" y="580198"/>
            <a:ext cx="10227734" cy="600164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Мы </a:t>
            </a:r>
            <a:r>
              <a:rPr lang="ru-RU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разработали высокоточную модель машинного обучения для классификации URL-адресов, которая готова к использованию. </a:t>
            </a:r>
            <a:endParaRPr lang="en-US" sz="2400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В </a:t>
            </a:r>
            <a:r>
              <a:rPr lang="ru-RU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нашей модели используется </a:t>
            </a: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метод опорных векторов </a:t>
            </a:r>
            <a:r>
              <a:rPr lang="ru-RU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для точной классификации URL-адресов по различным категориям, таким как новости, спорт, </a:t>
            </a: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путешествия, </a:t>
            </a:r>
            <a:r>
              <a:rPr lang="ru-RU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здоровье </a:t>
            </a: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,технологии, </a:t>
            </a:r>
            <a:r>
              <a:rPr lang="ru-RU" sz="2400" b="1" dirty="0" err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стриминговые</a:t>
            </a: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сервисы, социальные сети и мессенджеры, фотографирование, новости, закон и правительство, игры, еда, образование, коммерция, бизнес.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Модель </a:t>
            </a:r>
            <a:r>
              <a:rPr lang="ru-RU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оптимизирована для скорости и низкого уровня </a:t>
            </a: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ложных </a:t>
            </a:r>
            <a:r>
              <a:rPr lang="ru-RU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результатов. </a:t>
            </a:r>
            <a:endParaRPr lang="ru-RU" sz="2400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Наша модель интегрирована в приложение с интерфейсом, понятным каждому.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В нашем приложении можно вставить ссылку, которая в дальнейшем будет определена на один из 1</a:t>
            </a:r>
            <a: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4</a:t>
            </a: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классов и сохранена в таблицу.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Также в нашем приложение можно импортировать сразу свою таблицу с ссылками, у каждой из которых будет определен класс и сохранен в таблицу.</a:t>
            </a:r>
            <a:endParaRPr lang="ru-RU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7595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25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31467" y="-81273"/>
            <a:ext cx="8113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Блок-схема работы основного алгоритма</a:t>
            </a:r>
          </a:p>
        </p:txBody>
      </p:sp>
      <p:sp>
        <p:nvSpPr>
          <p:cNvPr id="29" name="Прямоугольник 28"/>
          <p:cNvSpPr/>
          <p:nvPr/>
        </p:nvSpPr>
        <p:spPr>
          <a:xfrm>
            <a:off x="234839" y="1446437"/>
            <a:ext cx="2396628" cy="935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Класс </a:t>
            </a:r>
            <a:r>
              <a:rPr lang="en-US" dirty="0"/>
              <a:t>Parser</a:t>
            </a:r>
            <a:r>
              <a:rPr lang="ru-RU" dirty="0"/>
              <a:t>(</a:t>
            </a:r>
            <a:r>
              <a:rPr lang="ru-RU" dirty="0" err="1"/>
              <a:t>парсинг</a:t>
            </a:r>
            <a:r>
              <a:rPr lang="ru-RU" dirty="0"/>
              <a:t> текста из ссылки</a:t>
            </a:r>
            <a:r>
              <a:rPr lang="ru-RU" dirty="0" smtClean="0"/>
              <a:t>)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5" name="Прямоугольник 34"/>
          <p:cNvSpPr/>
          <p:nvPr/>
        </p:nvSpPr>
        <p:spPr>
          <a:xfrm>
            <a:off x="4534792" y="1464284"/>
            <a:ext cx="2922417" cy="9309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Application(</a:t>
            </a:r>
            <a:r>
              <a:rPr lang="ru-RU" dirty="0" smtClean="0"/>
              <a:t>программный код приложения</a:t>
            </a:r>
            <a:r>
              <a:rPr lang="en-US" dirty="0" smtClean="0"/>
              <a:t>):</a:t>
            </a:r>
            <a:endParaRPr lang="ru-RU" dirty="0" smtClean="0"/>
          </a:p>
          <a:p>
            <a:pPr algn="ctr"/>
            <a:endParaRPr lang="ru-RU" dirty="0"/>
          </a:p>
        </p:txBody>
      </p:sp>
      <p:sp>
        <p:nvSpPr>
          <p:cNvPr id="52" name="Прямоугольник 51"/>
          <p:cNvSpPr/>
          <p:nvPr/>
        </p:nvSpPr>
        <p:spPr>
          <a:xfrm>
            <a:off x="9441453" y="1446437"/>
            <a:ext cx="2542995" cy="935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Класс </a:t>
            </a:r>
            <a:r>
              <a:rPr lang="en-US" dirty="0"/>
              <a:t>Model(</a:t>
            </a:r>
            <a:r>
              <a:rPr lang="ru-RU" dirty="0"/>
              <a:t>создание и использование модели</a:t>
            </a:r>
            <a:r>
              <a:rPr lang="en-US" dirty="0" smtClean="0"/>
              <a:t>):</a:t>
            </a:r>
            <a:endParaRPr lang="ru-RU" dirty="0"/>
          </a:p>
        </p:txBody>
      </p:sp>
      <p:sp>
        <p:nvSpPr>
          <p:cNvPr id="60" name="Прямоугольник 59"/>
          <p:cNvSpPr/>
          <p:nvPr/>
        </p:nvSpPr>
        <p:spPr>
          <a:xfrm>
            <a:off x="2898475" y="4065222"/>
            <a:ext cx="1956446" cy="25684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4" name="Прямоугольник 73"/>
          <p:cNvSpPr/>
          <p:nvPr/>
        </p:nvSpPr>
        <p:spPr>
          <a:xfrm>
            <a:off x="153356" y="2761704"/>
            <a:ext cx="2559594" cy="38720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8" name="Прямоугольник 77"/>
          <p:cNvSpPr/>
          <p:nvPr/>
        </p:nvSpPr>
        <p:spPr>
          <a:xfrm>
            <a:off x="9407513" y="2748829"/>
            <a:ext cx="2576936" cy="19395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554724" y="415515"/>
            <a:ext cx="4882551" cy="7101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4336563" y="573203"/>
            <a:ext cx="4100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Программный код приложения</a:t>
            </a:r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188955" y="2854428"/>
            <a:ext cx="257123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</a:t>
            </a:r>
            <a:r>
              <a:rPr lang="en-US" sz="1400" dirty="0"/>
              <a:t> </a:t>
            </a:r>
            <a:r>
              <a:rPr lang="en-US" sz="1400" dirty="0" err="1"/>
              <a:t>visit_url</a:t>
            </a:r>
            <a:r>
              <a:rPr lang="en-US" sz="1400" dirty="0"/>
              <a:t>(</a:t>
            </a:r>
            <a:r>
              <a:rPr lang="ru-RU" sz="1400" dirty="0"/>
              <a:t>загрузка контента из ссылки</a:t>
            </a:r>
            <a:r>
              <a:rPr lang="en-US" sz="1400" dirty="0"/>
              <a:t>)</a:t>
            </a:r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/>
              <a:t>get_website_name</a:t>
            </a:r>
            <a:r>
              <a:rPr lang="en-US" sz="1400" dirty="0"/>
              <a:t>(</a:t>
            </a:r>
            <a:r>
              <a:rPr lang="ru-RU" sz="1400" dirty="0"/>
              <a:t>получение имени сайта</a:t>
            </a:r>
            <a:r>
              <a:rPr lang="en-US" sz="1400" dirty="0"/>
              <a:t>)</a:t>
            </a:r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Функции </a:t>
            </a:r>
            <a:r>
              <a:rPr lang="en-US" sz="1400" dirty="0" err="1"/>
              <a:t>get_html_title_tag</a:t>
            </a:r>
            <a:r>
              <a:rPr lang="en-US" sz="1400" dirty="0"/>
              <a:t>, </a:t>
            </a:r>
            <a:r>
              <a:rPr lang="en-US" sz="1400" dirty="0" err="1"/>
              <a:t>get_html_meta_tags</a:t>
            </a:r>
            <a:r>
              <a:rPr lang="en-US" sz="1400" dirty="0"/>
              <a:t> </a:t>
            </a:r>
            <a:r>
              <a:rPr lang="ru-RU" sz="1400" dirty="0"/>
              <a:t>и </a:t>
            </a:r>
            <a:r>
              <a:rPr lang="en-US" sz="1400" dirty="0" err="1"/>
              <a:t>get_html_heading_tags</a:t>
            </a:r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(</a:t>
            </a:r>
            <a:r>
              <a:rPr lang="ru-RU" sz="1400" dirty="0"/>
              <a:t>получение текста с разными тегами из ссылки</a:t>
            </a:r>
            <a:r>
              <a:rPr lang="en-US" sz="1400" dirty="0"/>
              <a:t>)</a:t>
            </a:r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/>
              <a:t>get_text_content</a:t>
            </a:r>
            <a:r>
              <a:rPr lang="en-US" sz="1400" dirty="0"/>
              <a:t>(</a:t>
            </a:r>
            <a:r>
              <a:rPr lang="ru-RU" sz="1400" dirty="0"/>
              <a:t>объединение текста </a:t>
            </a:r>
            <a:r>
              <a:rPr lang="en-US" sz="1400" dirty="0"/>
              <a:t>)</a:t>
            </a:r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/>
              <a:t>clean_text</a:t>
            </a:r>
            <a:r>
              <a:rPr lang="en-US" sz="1400" dirty="0"/>
              <a:t>(</a:t>
            </a:r>
            <a:r>
              <a:rPr lang="ru-RU" sz="1400" dirty="0"/>
              <a:t>очищение текста</a:t>
            </a:r>
            <a:r>
              <a:rPr lang="en-US" sz="1400" dirty="0"/>
              <a:t>)</a:t>
            </a:r>
            <a:endParaRPr lang="ru-RU" sz="1400" dirty="0"/>
          </a:p>
          <a:p>
            <a:endParaRPr lang="ru-RU" dirty="0"/>
          </a:p>
        </p:txBody>
      </p:sp>
      <p:sp>
        <p:nvSpPr>
          <p:cNvPr id="31" name="Прямоугольник 30"/>
          <p:cNvSpPr/>
          <p:nvPr/>
        </p:nvSpPr>
        <p:spPr>
          <a:xfrm>
            <a:off x="2902450" y="2748828"/>
            <a:ext cx="1952471" cy="10225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/>
              <a:t>Класс </a:t>
            </a:r>
            <a:r>
              <a:rPr lang="en-US" sz="1400" dirty="0" smtClean="0"/>
              <a:t>Main </a:t>
            </a:r>
            <a:r>
              <a:rPr lang="ru-RU" sz="1400" dirty="0" smtClean="0"/>
              <a:t>(Основное окно приложения)</a:t>
            </a:r>
            <a:r>
              <a:rPr lang="en-US" sz="1400" dirty="0"/>
              <a:t>:</a:t>
            </a:r>
            <a:endParaRPr lang="ru-RU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9385637" y="2777483"/>
            <a:ext cx="265462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 smtClean="0"/>
              <a:t>create_model</a:t>
            </a:r>
            <a:r>
              <a:rPr lang="en-US" sz="1400" dirty="0" smtClean="0"/>
              <a:t> (</a:t>
            </a:r>
            <a:r>
              <a:rPr lang="ru-RU" sz="1400" dirty="0"/>
              <a:t>создание модели</a:t>
            </a:r>
            <a:r>
              <a:rPr lang="en-US" sz="1400" dirty="0"/>
              <a:t>)</a:t>
            </a:r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 smtClean="0"/>
              <a:t>Функция</a:t>
            </a:r>
            <a:r>
              <a:rPr lang="en-US" sz="1400" dirty="0" smtClean="0"/>
              <a:t> </a:t>
            </a:r>
            <a:r>
              <a:rPr lang="en-US" sz="1400" dirty="0" err="1" smtClean="0"/>
              <a:t>predict_class</a:t>
            </a:r>
            <a:r>
              <a:rPr lang="en-US" sz="1400" dirty="0" smtClean="0"/>
              <a:t> (</a:t>
            </a:r>
            <a:r>
              <a:rPr lang="ru-RU" sz="1400" dirty="0"/>
              <a:t>использование </a:t>
            </a:r>
            <a:r>
              <a:rPr lang="ru-RU" sz="1400" dirty="0" smtClean="0"/>
              <a:t>модели</a:t>
            </a:r>
            <a:r>
              <a:rPr lang="en-US" sz="1400" dirty="0" smtClean="0"/>
              <a:t> </a:t>
            </a:r>
            <a:r>
              <a:rPr lang="ru-RU" sz="1400" dirty="0" smtClean="0"/>
              <a:t>для определения класса ссылки</a:t>
            </a:r>
            <a:r>
              <a:rPr lang="en-US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 smtClean="0"/>
              <a:t>Функция </a:t>
            </a:r>
            <a:r>
              <a:rPr lang="en-US" sz="1400" dirty="0" err="1" smtClean="0"/>
              <a:t>predict_probability</a:t>
            </a:r>
            <a:r>
              <a:rPr lang="ru-RU" sz="1400" dirty="0" smtClean="0"/>
              <a:t> </a:t>
            </a:r>
            <a:r>
              <a:rPr lang="en-US" sz="1400" dirty="0" smtClean="0"/>
              <a:t>(</a:t>
            </a:r>
            <a:r>
              <a:rPr lang="ru-RU" sz="1400" dirty="0" smtClean="0"/>
              <a:t>определение вероятности предсказанного результата</a:t>
            </a:r>
            <a:r>
              <a:rPr lang="en-US" sz="1400" dirty="0" smtClean="0"/>
              <a:t>)</a:t>
            </a:r>
            <a:endParaRPr lang="ru-RU" sz="1400" dirty="0"/>
          </a:p>
          <a:p>
            <a:endParaRPr lang="ru-RU" dirty="0"/>
          </a:p>
        </p:txBody>
      </p:sp>
      <p:sp>
        <p:nvSpPr>
          <p:cNvPr id="33" name="Прямоугольник 32"/>
          <p:cNvSpPr/>
          <p:nvPr/>
        </p:nvSpPr>
        <p:spPr>
          <a:xfrm>
            <a:off x="5018612" y="2765601"/>
            <a:ext cx="1954774" cy="1004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/>
              <a:t>Класс </a:t>
            </a:r>
            <a:r>
              <a:rPr lang="en-US" sz="1400" dirty="0" err="1" smtClean="0"/>
              <a:t>Classificator</a:t>
            </a:r>
            <a:r>
              <a:rPr lang="ru-RU" sz="1400" dirty="0" smtClean="0"/>
              <a:t>(Окно-классификатор)</a:t>
            </a:r>
            <a:r>
              <a:rPr lang="en-US" sz="1400" dirty="0"/>
              <a:t>:</a:t>
            </a:r>
            <a:endParaRPr lang="ru-RU" sz="1400" dirty="0"/>
          </a:p>
        </p:txBody>
      </p:sp>
      <p:sp>
        <p:nvSpPr>
          <p:cNvPr id="34" name="Прямоугольник 33"/>
          <p:cNvSpPr/>
          <p:nvPr/>
        </p:nvSpPr>
        <p:spPr>
          <a:xfrm>
            <a:off x="7155639" y="2761704"/>
            <a:ext cx="2021390" cy="987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/>
              <a:t>Класс </a:t>
            </a:r>
            <a:r>
              <a:rPr lang="en-US" sz="1400" dirty="0" err="1" smtClean="0"/>
              <a:t>Classified_urls</a:t>
            </a:r>
            <a:r>
              <a:rPr lang="ru-RU" sz="1400" dirty="0" smtClean="0"/>
              <a:t>(Окно с классифицированными ссылками)</a:t>
            </a:r>
            <a:r>
              <a:rPr lang="en-US" sz="1400" dirty="0"/>
              <a:t>:</a:t>
            </a:r>
            <a:endParaRPr lang="ru-RU" sz="1400" dirty="0"/>
          </a:p>
        </p:txBody>
      </p:sp>
      <p:sp>
        <p:nvSpPr>
          <p:cNvPr id="36" name="Прямоугольник 35"/>
          <p:cNvSpPr/>
          <p:nvPr/>
        </p:nvSpPr>
        <p:spPr>
          <a:xfrm>
            <a:off x="4932280" y="4065222"/>
            <a:ext cx="2127437" cy="25684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7" name="Прямоугольник 36"/>
          <p:cNvSpPr/>
          <p:nvPr/>
        </p:nvSpPr>
        <p:spPr>
          <a:xfrm>
            <a:off x="7155638" y="4065222"/>
            <a:ext cx="2021391" cy="25684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/>
          <p:cNvCxnSpPr>
            <a:stCxn id="6" idx="2"/>
            <a:endCxn id="35" idx="0"/>
          </p:cNvCxnSpPr>
          <p:nvPr/>
        </p:nvCxnSpPr>
        <p:spPr>
          <a:xfrm>
            <a:off x="5996000" y="1125683"/>
            <a:ext cx="1" cy="338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/>
          <p:cNvCxnSpPr/>
          <p:nvPr/>
        </p:nvCxnSpPr>
        <p:spPr>
          <a:xfrm flipH="1">
            <a:off x="1433153" y="1267838"/>
            <a:ext cx="9279797" cy="2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>
            <a:endCxn id="29" idx="0"/>
          </p:cNvCxnSpPr>
          <p:nvPr/>
        </p:nvCxnSpPr>
        <p:spPr>
          <a:xfrm>
            <a:off x="1433153" y="1259309"/>
            <a:ext cx="0" cy="187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Прямая со стрелкой 37"/>
          <p:cNvCxnSpPr>
            <a:endCxn id="52" idx="0"/>
          </p:cNvCxnSpPr>
          <p:nvPr/>
        </p:nvCxnSpPr>
        <p:spPr>
          <a:xfrm>
            <a:off x="10712950" y="1267838"/>
            <a:ext cx="1" cy="178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4" name="Прямая со стрелкой 43"/>
          <p:cNvCxnSpPr>
            <a:stCxn id="35" idx="2"/>
            <a:endCxn id="33" idx="0"/>
          </p:cNvCxnSpPr>
          <p:nvPr/>
        </p:nvCxnSpPr>
        <p:spPr>
          <a:xfrm flipH="1">
            <a:off x="5995999" y="2395189"/>
            <a:ext cx="2" cy="370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/>
          <p:cNvCxnSpPr/>
          <p:nvPr/>
        </p:nvCxnSpPr>
        <p:spPr>
          <a:xfrm flipH="1">
            <a:off x="3876697" y="2503311"/>
            <a:ext cx="4289637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3" name="Прямая со стрелкой 52"/>
          <p:cNvCxnSpPr/>
          <p:nvPr/>
        </p:nvCxnSpPr>
        <p:spPr>
          <a:xfrm>
            <a:off x="3876697" y="2503311"/>
            <a:ext cx="0" cy="242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7" name="Прямая со стрелкой 56"/>
          <p:cNvCxnSpPr>
            <a:endCxn id="34" idx="0"/>
          </p:cNvCxnSpPr>
          <p:nvPr/>
        </p:nvCxnSpPr>
        <p:spPr>
          <a:xfrm>
            <a:off x="8166334" y="2503311"/>
            <a:ext cx="0" cy="258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886868" y="4069587"/>
            <a:ext cx="205732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/>
              <a:t>Init</a:t>
            </a:r>
            <a:r>
              <a:rPr lang="ru-RU" sz="1400" dirty="0"/>
              <a:t>, (основный код </a:t>
            </a:r>
            <a:r>
              <a:rPr lang="ru-RU" sz="1400" dirty="0" smtClean="0"/>
              <a:t>класса)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 smtClean="0"/>
              <a:t>Open_classificator</a:t>
            </a:r>
            <a:r>
              <a:rPr lang="en-US" sz="1400" dirty="0" smtClean="0"/>
              <a:t>(</a:t>
            </a:r>
            <a:r>
              <a:rPr lang="ru-RU" sz="1400" dirty="0" smtClean="0"/>
              <a:t>открытие окна-классификатора</a:t>
            </a:r>
            <a:r>
              <a:rPr lang="en-US" sz="1400" dirty="0" smtClean="0"/>
              <a:t>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/>
              <a:t>Open_classified_urls</a:t>
            </a:r>
            <a:r>
              <a:rPr lang="en-US" sz="1400" dirty="0"/>
              <a:t> </a:t>
            </a:r>
            <a:r>
              <a:rPr lang="en-US" sz="1400" dirty="0" smtClean="0"/>
              <a:t>(</a:t>
            </a:r>
            <a:r>
              <a:rPr lang="ru-RU" sz="1400" dirty="0" smtClean="0"/>
              <a:t>открытие окна с ссылками</a:t>
            </a:r>
            <a:r>
              <a:rPr lang="en-US" sz="1400" dirty="0" smtClean="0"/>
              <a:t>)</a:t>
            </a:r>
            <a:endParaRPr lang="ru-RU" sz="1400" dirty="0"/>
          </a:p>
        </p:txBody>
      </p:sp>
      <p:sp>
        <p:nvSpPr>
          <p:cNvPr id="59" name="TextBox 58"/>
          <p:cNvSpPr txBox="1"/>
          <p:nvPr/>
        </p:nvSpPr>
        <p:spPr>
          <a:xfrm>
            <a:off x="4944195" y="4022092"/>
            <a:ext cx="21899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/>
              <a:t>Init</a:t>
            </a:r>
            <a:r>
              <a:rPr lang="ru-RU" sz="1400" dirty="0"/>
              <a:t>, (основный код </a:t>
            </a:r>
            <a:r>
              <a:rPr lang="ru-RU" sz="1400" dirty="0" smtClean="0"/>
              <a:t>класса)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 smtClean="0"/>
              <a:t>classify_url</a:t>
            </a:r>
            <a:r>
              <a:rPr lang="en-US" sz="1400" dirty="0" smtClean="0"/>
              <a:t>(</a:t>
            </a:r>
            <a:r>
              <a:rPr lang="ru-RU" sz="1400" dirty="0" smtClean="0"/>
              <a:t>классификация ссылки</a:t>
            </a:r>
            <a:r>
              <a:rPr lang="en-US" sz="1400" dirty="0" smtClean="0"/>
              <a:t>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</a:t>
            </a:r>
            <a:r>
              <a:rPr lang="en-US" sz="1400" dirty="0"/>
              <a:t> </a:t>
            </a:r>
            <a:r>
              <a:rPr lang="en-US" sz="1400" dirty="0" err="1"/>
              <a:t>classify_urls_from_csv</a:t>
            </a:r>
            <a:r>
              <a:rPr lang="en-US" sz="1400" dirty="0"/>
              <a:t> </a:t>
            </a:r>
            <a:r>
              <a:rPr lang="en-US" sz="1400" dirty="0" smtClean="0"/>
              <a:t>(</a:t>
            </a:r>
            <a:r>
              <a:rPr lang="ru-RU" sz="1400" dirty="0" smtClean="0"/>
              <a:t>классификация ссылок из </a:t>
            </a:r>
            <a:r>
              <a:rPr lang="en-US" sz="1400" dirty="0" smtClean="0"/>
              <a:t>csv </a:t>
            </a:r>
            <a:r>
              <a:rPr lang="ru-RU" sz="1400" dirty="0" smtClean="0"/>
              <a:t>файла</a:t>
            </a:r>
            <a:r>
              <a:rPr lang="en-US" sz="1400" dirty="0" smtClean="0"/>
              <a:t>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</a:t>
            </a:r>
            <a:r>
              <a:rPr lang="en-US" sz="1400" dirty="0"/>
              <a:t> </a:t>
            </a:r>
            <a:r>
              <a:rPr lang="en-US" sz="1400" dirty="0" smtClean="0"/>
              <a:t>back(</a:t>
            </a:r>
            <a:r>
              <a:rPr lang="ru-RU" sz="1400" dirty="0" smtClean="0"/>
              <a:t>возвращение в основное окно</a:t>
            </a:r>
            <a:r>
              <a:rPr lang="en-US" sz="1400" dirty="0" smtClean="0"/>
              <a:t>)</a:t>
            </a:r>
            <a:endParaRPr lang="ru-RU" sz="1400" dirty="0"/>
          </a:p>
          <a:p>
            <a:endParaRPr lang="ru-RU" dirty="0"/>
          </a:p>
        </p:txBody>
      </p:sp>
      <p:sp>
        <p:nvSpPr>
          <p:cNvPr id="61" name="TextBox 60"/>
          <p:cNvSpPr txBox="1"/>
          <p:nvPr/>
        </p:nvSpPr>
        <p:spPr>
          <a:xfrm>
            <a:off x="7115866" y="4095405"/>
            <a:ext cx="217080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/>
              <a:t>Init</a:t>
            </a:r>
            <a:r>
              <a:rPr lang="ru-RU" sz="1400" dirty="0"/>
              <a:t>, (основный код </a:t>
            </a:r>
            <a:r>
              <a:rPr lang="ru-RU" sz="1400" dirty="0" smtClean="0"/>
              <a:t>класса)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Функция </a:t>
            </a:r>
            <a:r>
              <a:rPr lang="en-US" sz="1400" dirty="0" err="1" smtClean="0"/>
              <a:t>clear_history</a:t>
            </a:r>
            <a:r>
              <a:rPr lang="en-US" sz="1400" dirty="0" smtClean="0"/>
              <a:t>(</a:t>
            </a:r>
            <a:r>
              <a:rPr lang="ru-RU" sz="1400" dirty="0" smtClean="0"/>
              <a:t>очистка истории классифицированных ссылок</a:t>
            </a:r>
            <a:r>
              <a:rPr lang="en-US" sz="1400" dirty="0" smtClean="0"/>
              <a:t>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 smtClean="0"/>
              <a:t>Функция</a:t>
            </a:r>
            <a:r>
              <a:rPr lang="en-US" sz="1400" dirty="0" smtClean="0"/>
              <a:t> back(</a:t>
            </a:r>
            <a:r>
              <a:rPr lang="ru-RU" sz="1400" dirty="0"/>
              <a:t>возвращение в основное окно</a:t>
            </a:r>
            <a:r>
              <a:rPr lang="en-US" sz="1400" dirty="0" smtClean="0"/>
              <a:t>)</a:t>
            </a:r>
            <a:endParaRPr lang="ru-RU" sz="1400" dirty="0"/>
          </a:p>
          <a:p>
            <a:endParaRPr lang="ru-RU" sz="1400" dirty="0"/>
          </a:p>
        </p:txBody>
      </p:sp>
      <p:cxnSp>
        <p:nvCxnSpPr>
          <p:cNvPr id="64" name="Прямая со стрелкой 63"/>
          <p:cNvCxnSpPr>
            <a:stCxn id="31" idx="2"/>
            <a:endCxn id="60" idx="0"/>
          </p:cNvCxnSpPr>
          <p:nvPr/>
        </p:nvCxnSpPr>
        <p:spPr>
          <a:xfrm flipH="1">
            <a:off x="3876698" y="3771353"/>
            <a:ext cx="1988" cy="2938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6" name="Прямая со стрелкой 65"/>
          <p:cNvCxnSpPr>
            <a:stCxn id="33" idx="2"/>
            <a:endCxn id="36" idx="0"/>
          </p:cNvCxnSpPr>
          <p:nvPr/>
        </p:nvCxnSpPr>
        <p:spPr>
          <a:xfrm>
            <a:off x="5995999" y="3770048"/>
            <a:ext cx="0" cy="295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8" name="Прямая со стрелкой 67"/>
          <p:cNvCxnSpPr>
            <a:stCxn id="34" idx="2"/>
            <a:endCxn id="37" idx="0"/>
          </p:cNvCxnSpPr>
          <p:nvPr/>
        </p:nvCxnSpPr>
        <p:spPr>
          <a:xfrm>
            <a:off x="8166334" y="3749384"/>
            <a:ext cx="0" cy="315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0" name="Прямая со стрелкой 69"/>
          <p:cNvCxnSpPr>
            <a:stCxn id="52" idx="2"/>
            <a:endCxn id="78" idx="0"/>
          </p:cNvCxnSpPr>
          <p:nvPr/>
        </p:nvCxnSpPr>
        <p:spPr>
          <a:xfrm flipH="1">
            <a:off x="10695981" y="2381805"/>
            <a:ext cx="16970" cy="367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2" name="Прямая со стрелкой 71"/>
          <p:cNvCxnSpPr>
            <a:stCxn id="29" idx="2"/>
            <a:endCxn id="74" idx="0"/>
          </p:cNvCxnSpPr>
          <p:nvPr/>
        </p:nvCxnSpPr>
        <p:spPr>
          <a:xfrm>
            <a:off x="1433153" y="2381805"/>
            <a:ext cx="0" cy="379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315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7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7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1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1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1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1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1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1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1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1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1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1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1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1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1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1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1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1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1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1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1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5" grpId="0" animBg="1"/>
      <p:bldP spid="52" grpId="0" animBg="1"/>
      <p:bldP spid="60" grpId="0" animBg="1"/>
      <p:bldP spid="74" grpId="0" animBg="1"/>
      <p:bldP spid="78" grpId="0" animBg="1"/>
      <p:bldP spid="6" grpId="0" animBg="1"/>
      <p:bldP spid="8" grpId="0"/>
      <p:bldP spid="13" grpId="0"/>
      <p:bldP spid="31" grpId="0" animBg="1"/>
      <p:bldP spid="17" grpId="0"/>
      <p:bldP spid="33" grpId="0" animBg="1"/>
      <p:bldP spid="34" grpId="0" animBg="1"/>
      <p:bldP spid="36" grpId="0" animBg="1"/>
      <p:bldP spid="37" grpId="0" animBg="1"/>
      <p:bldP spid="58" grpId="0"/>
      <p:bldP spid="59" grpId="0"/>
      <p:bldP spid="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7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540" y="181322"/>
            <a:ext cx="12710160" cy="5232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square" rtlCol="0">
            <a:spAutoFit/>
          </a:bodyPr>
          <a:lstStyle/>
          <a:p>
            <a:r>
              <a:rPr lang="ru-RU" sz="2800" dirty="0"/>
              <a:t>Описание проведённых испытаний в соответствии с регламентом кейса 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200" y="3937000"/>
            <a:ext cx="4453467" cy="283542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206" y="795867"/>
            <a:ext cx="4480461" cy="283542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71" y="3937000"/>
            <a:ext cx="4621054" cy="2835429"/>
          </a:xfrm>
          <a:prstGeom prst="rect">
            <a:avLst/>
          </a:prstGeom>
        </p:spPr>
      </p:pic>
      <p:pic>
        <p:nvPicPr>
          <p:cNvPr id="6" name="B90B03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805953" y="1810871"/>
            <a:ext cx="6284259" cy="411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01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647"/>
                            </p:stCondLst>
                            <p:childTnLst>
                              <p:par>
                                <p:cTn id="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72000" y="72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647"/>
                            </p:stCondLst>
                            <p:childTnLst>
                              <p:par>
                                <p:cTn id="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7037E-7 L -0.25182 -0.2386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91" y="-1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9647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647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1647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49287" y="114146"/>
            <a:ext cx="6841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Программный </a:t>
            </a:r>
            <a:r>
              <a:rPr lang="ru-RU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код</a:t>
            </a:r>
            <a:endParaRPr lang="ru-RU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73087" y="1904509"/>
            <a:ext cx="86189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Ссылка на код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</a:t>
            </a:r>
          </a:p>
          <a:p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https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://github.com/B1MOLE/pred_prof.git</a:t>
            </a:r>
            <a:endParaRPr lang="ru-RU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37" y="1166768"/>
            <a:ext cx="2552700" cy="25527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6562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798</TotalTime>
  <Words>450</Words>
  <Application>Microsoft Office PowerPoint</Application>
  <PresentationFormat>Широкоэкранный</PresentationFormat>
  <Paragraphs>54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Командный кейс №9 “Классификатор по тематикам интернет ресурсов”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Командный кейс №9 “Классификатор по тематикам интернет ресурсов”</dc:title>
  <dc:creator>Учитель</dc:creator>
  <cp:lastModifiedBy>Алексей Гончаров</cp:lastModifiedBy>
  <cp:revision>52</cp:revision>
  <dcterms:created xsi:type="dcterms:W3CDTF">2023-02-03T10:53:39Z</dcterms:created>
  <dcterms:modified xsi:type="dcterms:W3CDTF">2023-03-17T14:31:19Z</dcterms:modified>
</cp:coreProperties>
</file>